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15"/>
  </p:notesMasterIdLst>
  <p:handoutMasterIdLst>
    <p:handoutMasterId r:id="rId16"/>
  </p:handoutMasterIdLst>
  <p:sldIdLst>
    <p:sldId id="490" r:id="rId5"/>
    <p:sldId id="727" r:id="rId6"/>
    <p:sldId id="593" r:id="rId7"/>
    <p:sldId id="626" r:id="rId8"/>
    <p:sldId id="627" r:id="rId9"/>
    <p:sldId id="630" r:id="rId10"/>
    <p:sldId id="628" r:id="rId11"/>
    <p:sldId id="629" r:id="rId12"/>
    <p:sldId id="547" r:id="rId13"/>
    <p:sldId id="556" r:id="rId14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64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768" userDrawn="1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265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863">
          <p15:clr>
            <a:srgbClr val="A4A3A4"/>
          </p15:clr>
        </p15:guide>
        <p15:guide id="25" pos="4824" userDrawn="1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257">
          <p15:clr>
            <a:srgbClr val="A4A3A4"/>
          </p15:clr>
        </p15:guide>
        <p15:guide id="32" pos="4872" userDrawn="1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  <p15:guide id="35" orient="horz" pos="577">
          <p15:clr>
            <a:srgbClr val="A4A3A4"/>
          </p15:clr>
        </p15:guide>
        <p15:guide id="36" orient="horz" pos="585">
          <p15:clr>
            <a:srgbClr val="A4A3A4"/>
          </p15:clr>
        </p15:guide>
        <p15:guide id="37" orient="horz" pos="864">
          <p15:clr>
            <a:srgbClr val="A4A3A4"/>
          </p15:clr>
        </p15:guide>
        <p15:guide id="38" orient="horz" pos="584">
          <p15:clr>
            <a:srgbClr val="A4A3A4"/>
          </p15:clr>
        </p15:guide>
        <p15:guide id="39" orient="horz" pos="570">
          <p15:clr>
            <a:srgbClr val="A4A3A4"/>
          </p15:clr>
        </p15:guide>
        <p15:guide id="40" orient="horz" pos="562">
          <p15:clr>
            <a:srgbClr val="A4A3A4"/>
          </p15:clr>
        </p15:guide>
        <p15:guide id="41" orient="horz" pos="547">
          <p15:clr>
            <a:srgbClr val="A4A3A4"/>
          </p15:clr>
        </p15:guide>
        <p15:guide id="42" pos="472">
          <p15:clr>
            <a:srgbClr val="A4A3A4"/>
          </p15:clr>
        </p15:guide>
        <p15:guide id="43" pos="566">
          <p15:clr>
            <a:srgbClr val="A4A3A4"/>
          </p15:clr>
        </p15:guide>
        <p15:guide id="44" pos="936" userDrawn="1">
          <p15:clr>
            <a:srgbClr val="A4A3A4"/>
          </p15:clr>
        </p15:guide>
        <p15:guide id="45" pos="2880" userDrawn="1">
          <p15:clr>
            <a:srgbClr val="A4A3A4"/>
          </p15:clr>
        </p15:guide>
        <p15:guide id="46" orient="horz" pos="812">
          <p15:clr>
            <a:srgbClr val="A4A3A4"/>
          </p15:clr>
        </p15:guide>
        <p15:guide id="47" orient="horz" pos="667">
          <p15:clr>
            <a:srgbClr val="A4A3A4"/>
          </p15:clr>
        </p15:guide>
        <p15:guide id="48" orient="horz" pos="708">
          <p15:clr>
            <a:srgbClr val="A4A3A4"/>
          </p15:clr>
        </p15:guide>
        <p15:guide id="49" orient="horz" pos="81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8C341"/>
    <a:srgbClr val="1EA2B6"/>
    <a:srgbClr val="1EB0C8"/>
    <a:srgbClr val="08ABB7"/>
    <a:srgbClr val="1CA5B9"/>
    <a:srgbClr val="1EBAC8"/>
    <a:srgbClr val="1CA0B4"/>
    <a:srgbClr val="1CABB6"/>
    <a:srgbClr val="666666"/>
    <a:srgbClr val="464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39" autoAdjust="0"/>
    <p:restoredTop sz="93068" autoAdjust="0"/>
  </p:normalViewPr>
  <p:slideViewPr>
    <p:cSldViewPr snapToGrid="0">
      <p:cViewPr varScale="1">
        <p:scale>
          <a:sx n="146" d="100"/>
          <a:sy n="146" d="100"/>
        </p:scale>
        <p:origin x="114" y="174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64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768"/>
        <p:guide orient="horz" pos="280"/>
        <p:guide orient="horz" pos="573"/>
        <p:guide orient="horz" pos="2658"/>
        <p:guide orient="horz" pos="1619"/>
        <p:guide orient="horz" pos="1031"/>
        <p:guide orient="horz" pos="2774"/>
        <p:guide orient="horz" pos="863"/>
        <p:guide pos="4824"/>
        <p:guide pos="391"/>
        <p:guide pos="3158"/>
        <p:guide pos="5474"/>
        <p:guide pos="3987"/>
        <p:guide pos="218"/>
        <p:guide pos="257"/>
        <p:guide pos="4872"/>
        <p:guide pos="5166"/>
        <p:guide pos="485"/>
        <p:guide orient="horz" pos="577"/>
        <p:guide orient="horz" pos="585"/>
        <p:guide orient="horz" pos="864"/>
        <p:guide orient="horz" pos="584"/>
        <p:guide orient="horz" pos="570"/>
        <p:guide orient="horz" pos="562"/>
        <p:guide orient="horz" pos="547"/>
        <p:guide pos="472"/>
        <p:guide pos="566"/>
        <p:guide pos="936"/>
        <p:guide pos="2880"/>
        <p:guide orient="horz" pos="812"/>
        <p:guide orient="horz" pos="667"/>
        <p:guide orient="horz" pos="708"/>
        <p:guide orient="horz" pos="8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pPr/>
              <a:t>5/18/2016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pPr/>
              <a:t>5/18/2016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9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03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92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344168" cy="277768"/>
          </a:xfrm>
          <a:prstGeom prst="rect">
            <a:avLst/>
          </a:prstGeom>
          <a:solidFill>
            <a:srgbClr val="88C341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cap="all" baseline="0">
                <a:solidFill>
                  <a:srgbClr val="FFFFFF"/>
                </a:solidFill>
                <a:latin typeface="Montserrat" panose="00000500000000000000" pitchFamily="50" charset="0"/>
                <a:cs typeface="Montserrat" panose="00000500000000000000" pitchFamily="50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29612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400" baseline="0"/>
            </a:lvl1pPr>
            <a:lvl2pPr marL="557213" indent="-214313">
              <a:lnSpc>
                <a:spcPct val="120000"/>
              </a:lnSpc>
              <a:buSzPct val="100000"/>
              <a:buFont typeface="Arial"/>
              <a:buChar char="•"/>
              <a:defRPr sz="1200" baseline="0"/>
            </a:lvl2pPr>
            <a:lvl3pPr>
              <a:lnSpc>
                <a:spcPct val="120000"/>
              </a:lnSpc>
              <a:defRPr sz="1100" baseline="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079898"/>
            <a:ext cx="3810584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332311"/>
            <a:ext cx="8329612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marL="130302" marR="0" lvl="0" indent="-130302" algn="l" defTabSz="3429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0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551" y="1073150"/>
            <a:ext cx="2760662" cy="223138"/>
          </a:xfrm>
          <a:prstGeom prst="rect">
            <a:avLst/>
          </a:prstGeom>
          <a:solidFill>
            <a:srgbClr val="88C341"/>
          </a:solidFill>
        </p:spPr>
        <p:txBody>
          <a:bodyPr wrap="square" lIns="68580" tIns="34290" rIns="68580" bIns="34290">
            <a:spAutoFit/>
          </a:bodyPr>
          <a:lstStyle>
            <a:lvl1pPr marL="0" indent="0" algn="l">
              <a:buNone/>
              <a:defRPr sz="1000" baseline="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AMET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303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707789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930268" y="1321135"/>
            <a:ext cx="3840479" cy="242536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129779" indent="-129779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Clr>
                <a:schemeClr val="accent4"/>
              </a:buClr>
              <a:buFont typeface="Arial"/>
              <a:buChar char="•"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8" y="1321135"/>
            <a:ext cx="3921125" cy="2730165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adipiscing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18148" y="990997"/>
            <a:ext cx="1480576" cy="22313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34290" rIns="68580" bIns="3429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299" y="152004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990148" y="990997"/>
            <a:ext cx="1480576" cy="22313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34290" rIns="68580" bIns="3429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Case Study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0994" y="170914"/>
            <a:ext cx="8337502" cy="543650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1600"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rgbClr val="88C341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02"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rgbClr val="88C341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8C3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85000"/>
              </a:lnSpc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2398060"/>
            <a:ext cx="7574494" cy="21914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6CEC488-3F46-4003-92A6-D65F12CC7337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380BFE8-B626-4CA1-95AF-FCFB525A8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6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3200" b="1" baseline="0">
                <a:latin typeface="Montserrat" panose="00000500000000000000" pitchFamily="50" charset="0"/>
                <a:cs typeface="Montserrat" panose="00000500000000000000" pitchFamily="50" charset="0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332311"/>
            <a:ext cx="8329612" cy="31473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4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3986348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1" i="0" cap="none">
                <a:solidFill>
                  <a:schemeClr val="bg1"/>
                </a:solidFill>
                <a:latin typeface="Montserrat" panose="00000500000000000000" pitchFamily="50" charset="0"/>
                <a:cs typeface="Montserrat" panose="00000500000000000000" pitchFamily="50" charset="0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2968441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1" i="0" cap="none">
                <a:solidFill>
                  <a:schemeClr val="bg1"/>
                </a:solidFill>
                <a:latin typeface="Montserrat" panose="00000500000000000000" pitchFamily="50" charset="0"/>
                <a:cs typeface="Montserrat" panose="00000500000000000000" pitchFamily="50" charset="0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4073744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1" cap="none" baseline="0">
                <a:solidFill>
                  <a:srgbClr val="FFFFFF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15120" cy="346249"/>
          </a:xfrm>
          <a:prstGeom prst="rect">
            <a:avLst/>
          </a:prstGeom>
          <a:solidFill>
            <a:srgbClr val="88C341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800" b="1">
                <a:solidFill>
                  <a:srgbClr val="FFFFFF"/>
                </a:solidFill>
                <a:latin typeface="Montserrat" panose="00000500000000000000" pitchFamily="50" charset="0"/>
                <a:cs typeface="Montserrat" panose="00000500000000000000" pitchFamily="50" charset="0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917779"/>
            <a:ext cx="8337502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079897"/>
            <a:ext cx="8332740" cy="3167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aseline="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594185" y="4926576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600" b="0" i="0" kern="0" spc="15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  <p:pic>
        <p:nvPicPr>
          <p:cNvPr id="9" name="Picture 8" descr="IT-week-logos_IT-week-knockout.eps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98" y="4919113"/>
            <a:ext cx="486848" cy="15402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5244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5" r:id="rId4"/>
    <p:sldLayoutId id="2147483757" r:id="rId5"/>
    <p:sldLayoutId id="2147483711" r:id="rId6"/>
    <p:sldLayoutId id="2147483749" r:id="rId7"/>
    <p:sldLayoutId id="2147483831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832" r:id="rId20"/>
  </p:sldLayoutIdLst>
  <p:timing>
    <p:tnLst>
      <p:par>
        <p:cTn id="1" dur="indefinite" restart="never" nodeType="tmRoot"/>
      </p:par>
    </p:tnLst>
  </p:timing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V="1">
            <a:off x="2910506" y="377677"/>
            <a:ext cx="0" cy="448056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Dzmitry Varabei </a:t>
            </a:r>
            <a:r>
              <a:rPr lang="en-US" smtClean="0"/>
              <a:t>aka “Dean”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idx="1"/>
          </p:nvPr>
        </p:nvSpPr>
        <p:spPr>
          <a:xfrm>
            <a:off x="3282405" y="979714"/>
            <a:ext cx="5779951" cy="3477986"/>
          </a:xfrm>
        </p:spPr>
        <p:txBody>
          <a:bodyPr wrap="square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Montserrat" panose="00000500000000000000" pitchFamily="50" charset="0"/>
              </a:rPr>
              <a:t>8+ </a:t>
            </a:r>
            <a:r>
              <a:rPr lang="en-US" sz="2400" dirty="0">
                <a:latin typeface="Montserrat" panose="00000500000000000000" pitchFamily="50" charset="0"/>
              </a:rPr>
              <a:t>years </a:t>
            </a:r>
            <a:r>
              <a:rPr lang="en-US" sz="2400" dirty="0" smtClean="0">
                <a:latin typeface="Montserrat" panose="00000500000000000000" pitchFamily="50" charset="0"/>
              </a:rPr>
              <a:t>of Software Development in EPAM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Montserrat" panose="00000500000000000000" pitchFamily="50" charset="0"/>
              </a:rPr>
              <a:t>6 </a:t>
            </a:r>
            <a:r>
              <a:rPr lang="en-US" sz="2400" dirty="0">
                <a:latin typeface="Montserrat" panose="00000500000000000000" pitchFamily="50" charset="0"/>
              </a:rPr>
              <a:t>years in education and knowledge sharing as CDP/RD </a:t>
            </a:r>
            <a:r>
              <a:rPr lang="en-US" sz="2400" dirty="0" smtClean="0">
                <a:latin typeface="Montserrat" panose="00000500000000000000" pitchFamily="50" charset="0"/>
              </a:rPr>
              <a:t>trainer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Montserrat" panose="00000500000000000000" pitchFamily="50" charset="0"/>
              </a:rPr>
              <a:t>3 years </a:t>
            </a:r>
            <a:r>
              <a:rPr lang="en-US" sz="2400" dirty="0">
                <a:latin typeface="Montserrat" panose="00000500000000000000" pitchFamily="50" charset="0"/>
              </a:rPr>
              <a:t>in </a:t>
            </a:r>
            <a:r>
              <a:rPr lang="en-US" sz="2400" dirty="0" smtClean="0">
                <a:latin typeface="Montserrat" panose="00000500000000000000" pitchFamily="50" charset="0"/>
              </a:rPr>
              <a:t>community </a:t>
            </a:r>
            <a:r>
              <a:rPr lang="en-US" sz="2400" dirty="0">
                <a:latin typeface="Montserrat" panose="00000500000000000000" pitchFamily="50" charset="0"/>
              </a:rPr>
              <a:t>building</a:t>
            </a:r>
            <a:endParaRPr lang="en-US" sz="2400" dirty="0" smtClean="0">
              <a:latin typeface="Montserrat" panose="00000500000000000000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494458" y="2868280"/>
            <a:ext cx="2044149" cy="38779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 defTabSz="342900" rtl="0" eaLnBrk="1" latinLnBrk="0" hangingPunct="1">
              <a:spcBef>
                <a:spcPts val="0"/>
              </a:spcBef>
              <a:buFont typeface="Arial"/>
              <a:buNone/>
              <a:defRPr sz="10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Montserrat" panose="00000500000000000000" pitchFamily="50" charset="0"/>
              </a:rPr>
              <a:t>Dzmitry Varabei</a:t>
            </a:r>
            <a:endParaRPr lang="en-US" sz="1800" b="1" dirty="0">
              <a:latin typeface="Montserrat" panose="00000500000000000000" pitchFamily="50" charset="0"/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395515" y="3226622"/>
            <a:ext cx="2242027" cy="254572"/>
          </a:xfrm>
          <a:prstGeom prst="rect">
            <a:avLst/>
          </a:prstGeom>
        </p:spPr>
        <p:txBody>
          <a:bodyPr vert="horz"/>
          <a:lstStyle>
            <a:lvl1pPr marL="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>
                <a:solidFill>
                  <a:srgbClr val="464547"/>
                </a:solidFill>
                <a:latin typeface="Trebuchet MS"/>
              </a:rPr>
              <a:t>EPAM Systems, </a:t>
            </a:r>
            <a:r>
              <a:rPr lang="en-US" b="1" dirty="0">
                <a:solidFill>
                  <a:srgbClr val="464547"/>
                </a:solidFill>
              </a:rPr>
              <a:t>Chief Software Engineer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20" name="Picture Placeholder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7" y="1214768"/>
            <a:ext cx="1490202" cy="1490202"/>
          </a:xfrm>
          <a:prstGeom prst="ellipse">
            <a:avLst/>
          </a:prstGeom>
          <a:ln>
            <a:solidFill>
              <a:srgbClr val="CCCCCC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38" y="1133497"/>
            <a:ext cx="1645379" cy="164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6" y="2831432"/>
            <a:ext cx="2202782" cy="220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4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25" y="0"/>
            <a:ext cx="5676003" cy="466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56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1158" y="1686674"/>
            <a:ext cx="85023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92D050"/>
                </a:solidFill>
                <a:latin typeface="Montserrat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"The </a:t>
            </a:r>
            <a:r>
              <a:rPr lang="en-US" sz="3200" b="1" dirty="0">
                <a:solidFill>
                  <a:srgbClr val="92D050"/>
                </a:solidFill>
                <a:latin typeface="Montserrat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Rolling Scopes" 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50" charset="0"/>
              </a:rPr>
              <a:t>- a non-profit </a:t>
            </a:r>
            <a:r>
              <a:rPr lang="en-US" sz="32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JavaScript/Front-end 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50" charset="0"/>
              </a:rPr>
              <a:t>community </a:t>
            </a:r>
          </a:p>
        </p:txBody>
      </p:sp>
    </p:spTree>
    <p:extLst>
      <p:ext uri="{BB962C8B-B14F-4D97-AF65-F5344CB8AC3E}">
        <p14:creationId xmlns:p14="http://schemas.microsoft.com/office/powerpoint/2010/main" val="5461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87" y="79899"/>
            <a:ext cx="4883048" cy="326350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72" y="2265471"/>
            <a:ext cx="3960785" cy="2639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13" y="1187539"/>
            <a:ext cx="3232901" cy="2155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3" y="2637983"/>
            <a:ext cx="3326119" cy="22164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164" y="136633"/>
            <a:ext cx="7886700" cy="994172"/>
          </a:xfrm>
        </p:spPr>
        <p:txBody>
          <a:bodyPr/>
          <a:lstStyle/>
          <a:p>
            <a:pPr algn="l"/>
            <a:r>
              <a:rPr lang="en-US" b="1" dirty="0" smtClean="0">
                <a:latin typeface="Montserrat" panose="00000500000000000000" pitchFamily="50" charset="0"/>
              </a:rPr>
              <a:t>25+ Meetups</a:t>
            </a:r>
            <a:br>
              <a:rPr lang="en-US" b="1" dirty="0" smtClean="0">
                <a:latin typeface="Montserrat" panose="00000500000000000000" pitchFamily="50" charset="0"/>
              </a:rPr>
            </a:br>
            <a:r>
              <a:rPr lang="en-US" b="1" dirty="0" smtClean="0">
                <a:latin typeface="Montserrat" panose="00000500000000000000" pitchFamily="50" charset="0"/>
              </a:rPr>
              <a:t>60+ Speakers</a:t>
            </a:r>
            <a:br>
              <a:rPr lang="en-US" b="1" dirty="0" smtClean="0">
                <a:latin typeface="Montserrat" panose="00000500000000000000" pitchFamily="50" charset="0"/>
              </a:rPr>
            </a:br>
            <a:r>
              <a:rPr lang="en-US" b="1" dirty="0" smtClean="0">
                <a:latin typeface="Montserrat" panose="00000500000000000000" pitchFamily="50" charset="0"/>
              </a:rPr>
              <a:t>110+ Talks</a:t>
            </a:r>
            <a:endParaRPr lang="en-US" b="1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44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atin typeface="Montserrat" panose="00000500000000000000" pitchFamily="50" charset="0"/>
              </a:rPr>
              <a:t>10+ Workshops</a:t>
            </a:r>
            <a:endParaRPr lang="en-US" b="1" dirty="0">
              <a:latin typeface="Montserrat" panose="000005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48" y="273844"/>
            <a:ext cx="4416522" cy="2949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43" y="2814824"/>
            <a:ext cx="3388999" cy="225839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2" y="1061610"/>
            <a:ext cx="4893901" cy="326350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5" y="3559646"/>
            <a:ext cx="2076735" cy="1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0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97788" cy="4814468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48341" y="4170627"/>
            <a:ext cx="3442930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RS </a:t>
            </a:r>
            <a:r>
              <a:rPr lang="en-US" dirty="0" err="1" smtClean="0"/>
              <a:t>SChool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672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4741" cy="214651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67" y="0"/>
            <a:ext cx="3219433" cy="21496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31959"/>
            <a:ext cx="3159415" cy="2111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37" y="2806799"/>
            <a:ext cx="3376863" cy="225687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31825" y="1556684"/>
            <a:ext cx="6910388" cy="2100575"/>
          </a:xfrm>
        </p:spPr>
        <p:txBody>
          <a:bodyPr/>
          <a:lstStyle/>
          <a:p>
            <a:r>
              <a:rPr lang="en-US" dirty="0" smtClean="0"/>
              <a:t>THE ROLLING SCOPES</a:t>
            </a:r>
            <a:br>
              <a:rPr lang="en-US" dirty="0" smtClean="0"/>
            </a:br>
            <a:r>
              <a:rPr lang="en-US" dirty="0" smtClean="0"/>
              <a:t>CONFERENCE </a:t>
            </a:r>
            <a:br>
              <a:rPr lang="en-US" dirty="0" smtClean="0"/>
            </a:br>
            <a:r>
              <a:rPr lang="en-US" dirty="0" smtClean="0"/>
              <a:t>2016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FEBRUARY 18-21</a:t>
            </a:r>
          </a:p>
          <a:p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18" name="Picture Placeholder 17" descr="logo_cover_5.png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476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48341" y="4170627"/>
            <a:ext cx="2766463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RS Crew</a:t>
            </a:r>
          </a:p>
        </p:txBody>
      </p:sp>
    </p:spTree>
    <p:extLst>
      <p:ext uri="{BB962C8B-B14F-4D97-AF65-F5344CB8AC3E}">
        <p14:creationId xmlns:p14="http://schemas.microsoft.com/office/powerpoint/2010/main" val="38507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www.w3.org/XML/1998/namespace"/>
    <ds:schemaRef ds:uri="http://schemas.microsoft.com/sharepoint/v3"/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31995</TotalTime>
  <Words>64</Words>
  <Application>Microsoft Office PowerPoint</Application>
  <PresentationFormat>On-screen Show (16:9)</PresentationFormat>
  <Paragraphs>15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Calibri</vt:lpstr>
      <vt:lpstr>Lucida Grande</vt:lpstr>
      <vt:lpstr>Montserrat</vt:lpstr>
      <vt:lpstr>Trebuchet MS</vt:lpstr>
      <vt:lpstr>Cover Slides</vt:lpstr>
      <vt:lpstr>PowerPoint Presentation</vt:lpstr>
      <vt:lpstr>PowerPoint Presentation</vt:lpstr>
      <vt:lpstr>PowerPoint Presentation</vt:lpstr>
      <vt:lpstr>25+ Meetups 60+ Speakers 110+ Talks</vt:lpstr>
      <vt:lpstr>10+ Workshops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Dzmitry Varabei</cp:lastModifiedBy>
  <cp:revision>1303</cp:revision>
  <cp:lastPrinted>2014-07-09T13:30:36Z</cp:lastPrinted>
  <dcterms:created xsi:type="dcterms:W3CDTF">2014-07-08T13:27:24Z</dcterms:created>
  <dcterms:modified xsi:type="dcterms:W3CDTF">2016-05-18T07:34:52Z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